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25400" cap="flat">
              <a:solidFill>
                <a:srgbClr val="66635E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D6D5CB"/>
              </a:solidFill>
              <a:prstDash val="solid"/>
              <a:miter lim="400000"/>
            </a:ln>
          </a:left>
          <a:right>
            <a:ln w="12700" cap="flat">
              <a:solidFill>
                <a:srgbClr val="D6D5CB"/>
              </a:solidFill>
              <a:prstDash val="solid"/>
              <a:miter lim="400000"/>
            </a:ln>
          </a:right>
          <a:top>
            <a:ln w="12700" cap="flat">
              <a:solidFill>
                <a:srgbClr val="D6D5CB"/>
              </a:solidFill>
              <a:prstDash val="solid"/>
              <a:miter lim="400000"/>
            </a:ln>
          </a:top>
          <a:bottom>
            <a:ln w="12700" cap="flat">
              <a:solidFill>
                <a:srgbClr val="D6D5CB"/>
              </a:solidFill>
              <a:prstDash val="solid"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EADA0"/>
              </a:solidFill>
              <a:prstDash val="solid"/>
              <a:miter lim="400000"/>
            </a:ln>
          </a:left>
          <a:right>
            <a:ln w="12700" cap="flat">
              <a:solidFill>
                <a:srgbClr val="AEADA0"/>
              </a:solidFill>
              <a:prstDash val="solid"/>
              <a:miter lim="400000"/>
            </a:ln>
          </a:right>
          <a:top>
            <a:ln w="12700" cap="flat">
              <a:solidFill>
                <a:srgbClr val="AEADA0"/>
              </a:solidFill>
              <a:prstDash val="solid"/>
              <a:miter lim="400000"/>
            </a:ln>
          </a:top>
          <a:bottom>
            <a:ln w="12700" cap="flat">
              <a:solidFill>
                <a:srgbClr val="AEADA0"/>
              </a:solidFill>
              <a:prstDash val="solid"/>
              <a:miter lim="400000"/>
            </a:ln>
          </a:bottom>
          <a:insideH>
            <a:ln w="12700" cap="flat">
              <a:solidFill>
                <a:srgbClr val="AEADA0"/>
              </a:solidFill>
              <a:prstDash val="solid"/>
              <a:miter lim="400000"/>
            </a:ln>
          </a:insideH>
          <a:insideV>
            <a:ln w="12700" cap="flat">
              <a:solidFill>
                <a:srgbClr val="AEADA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83827D"/>
              </a:solidFill>
              <a:prstDash val="solid"/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flat">
              <a:solidFill>
                <a:srgbClr val="83827D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flat">
              <a:solidFill>
                <a:srgbClr val="83827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3827D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23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tif>
</file>

<file path=ppt/media/image12.tif>
</file>

<file path=ppt/media/image13.png>
</file>

<file path=ppt/media/image14.png>
</file>

<file path=ppt/media/image2.jpeg>
</file>

<file path=ppt/media/image3.png>
</file>

<file path=ppt/media/image4.jpeg>
</file>

<file path=ppt/media/image5.tif>
</file>

<file path=ppt/media/image6.png>
</file>

<file path=ppt/media/image7.png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5" name="Shape 16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56340571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1422400" y="5245100"/>
            <a:ext cx="10541000" cy="26289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13" name="Shape 13"/>
          <p:cNvSpPr>
            <a:spLocks noGrp="1"/>
          </p:cNvSpPr>
          <p:nvPr>
            <p:ph type="body" sz="quarter" idx="1"/>
          </p:nvPr>
        </p:nvSpPr>
        <p:spPr>
          <a:xfrm>
            <a:off x="1422400" y="7861300"/>
            <a:ext cx="10541000" cy="13716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xfrm>
            <a:off x="6349999" y="9474200"/>
            <a:ext cx="312015" cy="2998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/>
        </p:nvSpPr>
        <p:spPr>
          <a:xfrm>
            <a:off x="278468" y="8356600"/>
            <a:ext cx="12459504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6" name="Shape 116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pic" sz="quarter" idx="13"/>
          </p:nvPr>
        </p:nvSpPr>
        <p:spPr>
          <a:xfrm>
            <a:off x="8597900" y="4356100"/>
            <a:ext cx="4038600" cy="3911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8" name="Shape 118"/>
          <p:cNvSpPr>
            <a:spLocks noGrp="1"/>
          </p:cNvSpPr>
          <p:nvPr>
            <p:ph type="pic" idx="14"/>
          </p:nvPr>
        </p:nvSpPr>
        <p:spPr>
          <a:xfrm>
            <a:off x="368899" y="368300"/>
            <a:ext cx="8140701" cy="7899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9" name="Shape 119"/>
          <p:cNvSpPr>
            <a:spLocks noGrp="1"/>
          </p:cNvSpPr>
          <p:nvPr>
            <p:ph type="pic" sz="quarter" idx="15"/>
          </p:nvPr>
        </p:nvSpPr>
        <p:spPr>
          <a:xfrm>
            <a:off x="8597900" y="368300"/>
            <a:ext cx="4038600" cy="3911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title"/>
          </p:nvPr>
        </p:nvSpPr>
        <p:spPr>
          <a:xfrm>
            <a:off x="368300" y="8369300"/>
            <a:ext cx="12268200" cy="660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121" name="Shape 121"/>
          <p:cNvSpPr>
            <a:spLocks noGrp="1"/>
          </p:cNvSpPr>
          <p:nvPr>
            <p:ph type="body" sz="quarter" idx="1"/>
          </p:nvPr>
        </p:nvSpPr>
        <p:spPr>
          <a:xfrm>
            <a:off x="368300" y="9017000"/>
            <a:ext cx="12268200" cy="431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hape 1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1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/>
        </p:nvSpPr>
        <p:spPr>
          <a:xfrm>
            <a:off x="278468" y="8356600"/>
            <a:ext cx="12459504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31" name="Shape 131"/>
          <p:cNvSpPr>
            <a:spLocks noGrp="1"/>
          </p:cNvSpPr>
          <p:nvPr>
            <p:ph type="pic" idx="13"/>
          </p:nvPr>
        </p:nvSpPr>
        <p:spPr>
          <a:xfrm>
            <a:off x="368899" y="368300"/>
            <a:ext cx="12268201" cy="7899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xfrm>
            <a:off x="368300" y="8369300"/>
            <a:ext cx="12268200" cy="660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133" name="Shape 133"/>
          <p:cNvSpPr>
            <a:spLocks noGrp="1"/>
          </p:cNvSpPr>
          <p:nvPr>
            <p:ph type="body" sz="quarter" idx="1"/>
          </p:nvPr>
        </p:nvSpPr>
        <p:spPr>
          <a:xfrm>
            <a:off x="368300" y="9017000"/>
            <a:ext cx="12268200" cy="431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4" name="Shape 1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/>
          </p:cNvSpPr>
          <p:nvPr>
            <p:ph type="body" sz="quarter" idx="13"/>
          </p:nvPr>
        </p:nvSpPr>
        <p:spPr>
          <a:xfrm>
            <a:off x="1270000" y="4292600"/>
            <a:ext cx="10464800" cy="635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</a:lvl1pPr>
          </a:lstStyle>
          <a:p>
            <a:r>
              <a:t>“Type a quote here.”</a:t>
            </a:r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4"/>
          </p:nvPr>
        </p:nvSpPr>
        <p:spPr>
          <a:xfrm>
            <a:off x="1270000" y="6362700"/>
            <a:ext cx="10464800" cy="52344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sz="2800" i="1"/>
            </a:lvl1pPr>
          </a:lstStyle>
          <a:p>
            <a:r>
              <a:t>–Johnny Appleseed</a:t>
            </a:r>
          </a:p>
        </p:txBody>
      </p:sp>
      <p:sp>
        <p:nvSpPr>
          <p:cNvPr id="143" name="Shape 14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51" name="Shape 15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/>
        </p:nvSpPr>
        <p:spPr>
          <a:xfrm>
            <a:off x="278468" y="89154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" name="Shape 22"/>
          <p:cNvSpPr/>
          <p:nvPr/>
        </p:nvSpPr>
        <p:spPr>
          <a:xfrm>
            <a:off x="5256995" y="8902700"/>
            <a:ext cx="1" cy="592215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" name="Shape 23"/>
          <p:cNvSpPr/>
          <p:nvPr/>
        </p:nvSpPr>
        <p:spPr>
          <a:xfrm>
            <a:off x="278468" y="71882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Shape 24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5" name="Shape 25"/>
          <p:cNvSpPr>
            <a:spLocks noGrp="1"/>
          </p:cNvSpPr>
          <p:nvPr>
            <p:ph type="body" sz="quarter" idx="13"/>
          </p:nvPr>
        </p:nvSpPr>
        <p:spPr>
          <a:xfrm>
            <a:off x="6359707" y="8877300"/>
            <a:ext cx="1189179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NAME</a:t>
            </a:r>
          </a:p>
        </p:txBody>
      </p:sp>
      <p:sp>
        <p:nvSpPr>
          <p:cNvPr id="26" name="Shape 26"/>
          <p:cNvSpPr>
            <a:spLocks noGrp="1"/>
          </p:cNvSpPr>
          <p:nvPr>
            <p:ph type="body" sz="quarter" idx="14"/>
          </p:nvPr>
        </p:nvSpPr>
        <p:spPr>
          <a:xfrm>
            <a:off x="339854" y="7197750"/>
            <a:ext cx="935432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PROJECT</a:t>
            </a:r>
          </a:p>
        </p:txBody>
      </p:sp>
      <p:sp>
        <p:nvSpPr>
          <p:cNvPr id="27" name="Shape 27"/>
          <p:cNvSpPr>
            <a:spLocks noGrp="1"/>
          </p:cNvSpPr>
          <p:nvPr>
            <p:ph type="body" sz="quarter" idx="15"/>
          </p:nvPr>
        </p:nvSpPr>
        <p:spPr>
          <a:xfrm>
            <a:off x="339905" y="8912250"/>
            <a:ext cx="579730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28" name="Shape 28"/>
          <p:cNvSpPr>
            <a:spLocks noGrp="1"/>
          </p:cNvSpPr>
          <p:nvPr>
            <p:ph type="body" sz="quarter" idx="16"/>
          </p:nvPr>
        </p:nvSpPr>
        <p:spPr>
          <a:xfrm>
            <a:off x="5318302" y="8912250"/>
            <a:ext cx="752781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Client</a:t>
            </a:r>
          </a:p>
        </p:txBody>
      </p:sp>
      <p:sp>
        <p:nvSpPr>
          <p:cNvPr id="29" name="Shape 29"/>
          <p:cNvSpPr>
            <a:spLocks noGrp="1"/>
          </p:cNvSpPr>
          <p:nvPr>
            <p:ph type="body" sz="quarter" idx="17"/>
          </p:nvPr>
        </p:nvSpPr>
        <p:spPr>
          <a:xfrm>
            <a:off x="1422400" y="8877300"/>
            <a:ext cx="1045160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30" name="Shape 30"/>
          <p:cNvSpPr>
            <a:spLocks noGrp="1"/>
          </p:cNvSpPr>
          <p:nvPr>
            <p:ph type="pic" idx="18"/>
          </p:nvPr>
        </p:nvSpPr>
        <p:spPr>
          <a:xfrm>
            <a:off x="368300" y="355600"/>
            <a:ext cx="122682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1" name="Shape 31"/>
          <p:cNvSpPr>
            <a:spLocks noGrp="1"/>
          </p:cNvSpPr>
          <p:nvPr>
            <p:ph type="title"/>
          </p:nvPr>
        </p:nvSpPr>
        <p:spPr>
          <a:xfrm>
            <a:off x="1422400" y="7099300"/>
            <a:ext cx="10845800" cy="1028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32" name="Shape 32"/>
          <p:cNvSpPr>
            <a:spLocks noGrp="1"/>
          </p:cNvSpPr>
          <p:nvPr>
            <p:ph type="body" sz="quarter" idx="1"/>
          </p:nvPr>
        </p:nvSpPr>
        <p:spPr>
          <a:xfrm>
            <a:off x="1422400" y="8115300"/>
            <a:ext cx="10845800" cy="7493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hape 3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 4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278468" y="89154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1" name="Shape 41"/>
          <p:cNvSpPr/>
          <p:nvPr/>
        </p:nvSpPr>
        <p:spPr>
          <a:xfrm>
            <a:off x="5256995" y="8902700"/>
            <a:ext cx="1" cy="592215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" name="Shape 42"/>
          <p:cNvSpPr/>
          <p:nvPr/>
        </p:nvSpPr>
        <p:spPr>
          <a:xfrm>
            <a:off x="278468" y="71882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3" name="Shape 43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body" sz="quarter" idx="13"/>
          </p:nvPr>
        </p:nvSpPr>
        <p:spPr>
          <a:xfrm>
            <a:off x="6359707" y="8877300"/>
            <a:ext cx="1189179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NAME</a:t>
            </a:r>
          </a:p>
        </p:txBody>
      </p:sp>
      <p:sp>
        <p:nvSpPr>
          <p:cNvPr id="45" name="Shape 45"/>
          <p:cNvSpPr>
            <a:spLocks noGrp="1"/>
          </p:cNvSpPr>
          <p:nvPr>
            <p:ph type="body" sz="quarter" idx="14"/>
          </p:nvPr>
        </p:nvSpPr>
        <p:spPr>
          <a:xfrm>
            <a:off x="339854" y="7197750"/>
            <a:ext cx="935432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PROJECT</a:t>
            </a:r>
          </a:p>
        </p:txBody>
      </p:sp>
      <p:sp>
        <p:nvSpPr>
          <p:cNvPr id="46" name="Shape 46"/>
          <p:cNvSpPr>
            <a:spLocks noGrp="1"/>
          </p:cNvSpPr>
          <p:nvPr>
            <p:ph type="body" sz="quarter" idx="15"/>
          </p:nvPr>
        </p:nvSpPr>
        <p:spPr>
          <a:xfrm>
            <a:off x="339905" y="8912250"/>
            <a:ext cx="579730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47" name="Shape 47"/>
          <p:cNvSpPr>
            <a:spLocks noGrp="1"/>
          </p:cNvSpPr>
          <p:nvPr>
            <p:ph type="body" sz="quarter" idx="16"/>
          </p:nvPr>
        </p:nvSpPr>
        <p:spPr>
          <a:xfrm>
            <a:off x="5318302" y="8912250"/>
            <a:ext cx="752781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Client</a:t>
            </a:r>
          </a:p>
        </p:txBody>
      </p:sp>
      <p:sp>
        <p:nvSpPr>
          <p:cNvPr id="48" name="Shape 48"/>
          <p:cNvSpPr>
            <a:spLocks noGrp="1"/>
          </p:cNvSpPr>
          <p:nvPr>
            <p:ph type="body" sz="quarter" idx="17"/>
          </p:nvPr>
        </p:nvSpPr>
        <p:spPr>
          <a:xfrm>
            <a:off x="1419408" y="8877300"/>
            <a:ext cx="1045160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49" name="Shape 49"/>
          <p:cNvSpPr>
            <a:spLocks noGrp="1"/>
          </p:cNvSpPr>
          <p:nvPr>
            <p:ph type="pic" sz="half" idx="18"/>
          </p:nvPr>
        </p:nvSpPr>
        <p:spPr>
          <a:xfrm>
            <a:off x="368300" y="368300"/>
            <a:ext cx="48514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0" name="Shape 50"/>
          <p:cNvSpPr>
            <a:spLocks noGrp="1"/>
          </p:cNvSpPr>
          <p:nvPr>
            <p:ph type="pic" sz="quarter" idx="19"/>
          </p:nvPr>
        </p:nvSpPr>
        <p:spPr>
          <a:xfrm>
            <a:off x="5295900" y="368300"/>
            <a:ext cx="2413000" cy="3327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1" name="Shape 51"/>
          <p:cNvSpPr>
            <a:spLocks noGrp="1"/>
          </p:cNvSpPr>
          <p:nvPr>
            <p:ph type="pic" sz="quarter" idx="20"/>
          </p:nvPr>
        </p:nvSpPr>
        <p:spPr>
          <a:xfrm>
            <a:off x="5295900" y="3771900"/>
            <a:ext cx="2413000" cy="3327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2" name="Shape 52"/>
          <p:cNvSpPr>
            <a:spLocks noGrp="1"/>
          </p:cNvSpPr>
          <p:nvPr>
            <p:ph type="pic" sz="half" idx="21"/>
          </p:nvPr>
        </p:nvSpPr>
        <p:spPr>
          <a:xfrm>
            <a:off x="7785100" y="368300"/>
            <a:ext cx="48514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xfrm>
            <a:off x="1422400" y="7099300"/>
            <a:ext cx="10845800" cy="1028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54" name="Shape 54"/>
          <p:cNvSpPr>
            <a:spLocks noGrp="1"/>
          </p:cNvSpPr>
          <p:nvPr>
            <p:ph type="body" sz="quarter" idx="1"/>
          </p:nvPr>
        </p:nvSpPr>
        <p:spPr>
          <a:xfrm>
            <a:off x="1422400" y="8115300"/>
            <a:ext cx="10845800" cy="7493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hape 5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xfrm>
            <a:off x="1231900" y="3568700"/>
            <a:ext cx="10541000" cy="2628900"/>
          </a:xfrm>
          <a:prstGeom prst="rect">
            <a:avLst/>
          </a:prstGeom>
        </p:spPr>
        <p:txBody>
          <a:bodyPr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63" name="Shape 63"/>
          <p:cNvSpPr>
            <a:spLocks noGrp="1"/>
          </p:cNvSpPr>
          <p:nvPr>
            <p:ph type="sldNum" sz="quarter" idx="2"/>
          </p:nvPr>
        </p:nvSpPr>
        <p:spPr>
          <a:xfrm>
            <a:off x="6349999" y="9474200"/>
            <a:ext cx="312015" cy="2998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pic" sz="half" idx="13"/>
          </p:nvPr>
        </p:nvSpPr>
        <p:spPr>
          <a:xfrm>
            <a:off x="6921500" y="1354541"/>
            <a:ext cx="5156200" cy="70358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xfrm>
            <a:off x="1041400" y="1295400"/>
            <a:ext cx="5334000" cy="3924300"/>
          </a:xfrm>
          <a:prstGeom prst="rect">
            <a:avLst/>
          </a:prstGeom>
        </p:spPr>
        <p:txBody>
          <a:bodyPr anchor="b"/>
          <a:lstStyle>
            <a:lvl1pPr>
              <a:defRPr sz="65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72" name="Shape 72"/>
          <p:cNvSpPr>
            <a:spLocks noGrp="1"/>
          </p:cNvSpPr>
          <p:nvPr>
            <p:ph type="body" sz="quarter" idx="1"/>
          </p:nvPr>
        </p:nvSpPr>
        <p:spPr>
          <a:xfrm>
            <a:off x="1041400" y="5207000"/>
            <a:ext cx="5334000" cy="3225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hape 7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1" name="Shape 8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9" name="Shape 89"/>
          <p:cNvSpPr>
            <a:spLocks noGrp="1"/>
          </p:cNvSpPr>
          <p:nvPr>
            <p:ph type="body" idx="1"/>
          </p:nvPr>
        </p:nvSpPr>
        <p:spPr>
          <a:xfrm>
            <a:off x="1041400" y="2768600"/>
            <a:ext cx="10922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hape 9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/>
          </p:cNvSpPr>
          <p:nvPr>
            <p:ph type="pic" sz="quarter" idx="13"/>
          </p:nvPr>
        </p:nvSpPr>
        <p:spPr>
          <a:xfrm>
            <a:off x="7645400" y="2768600"/>
            <a:ext cx="4292600" cy="5715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8" name="Shape 98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99" name="Shape 99"/>
          <p:cNvSpPr>
            <a:spLocks noGrp="1"/>
          </p:cNvSpPr>
          <p:nvPr>
            <p:ph type="body" sz="half" idx="1"/>
          </p:nvPr>
        </p:nvSpPr>
        <p:spPr>
          <a:xfrm>
            <a:off x="1041400" y="2768600"/>
            <a:ext cx="5334000" cy="57150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2800"/>
              </a:spcBef>
              <a:buBlip>
                <a:blip r:embed="rId2"/>
              </a:buBlip>
              <a:defRPr sz="3000"/>
            </a:lvl1pPr>
            <a:lvl2pPr marL="762000" indent="-381000">
              <a:spcBef>
                <a:spcPts val="2800"/>
              </a:spcBef>
              <a:buBlip>
                <a:blip r:embed="rId2"/>
              </a:buBlip>
              <a:defRPr sz="3000"/>
            </a:lvl2pPr>
            <a:lvl3pPr marL="1143000" indent="-381000">
              <a:spcBef>
                <a:spcPts val="2800"/>
              </a:spcBef>
              <a:buBlip>
                <a:blip r:embed="rId2"/>
              </a:buBlip>
              <a:defRPr sz="3000"/>
            </a:lvl3pPr>
            <a:lvl4pPr marL="1524000" indent="-381000">
              <a:spcBef>
                <a:spcPts val="2800"/>
              </a:spcBef>
              <a:buBlip>
                <a:blip r:embed="rId2"/>
              </a:buBlip>
              <a:defRPr sz="3000"/>
            </a:lvl4pPr>
            <a:lvl5pPr marL="1905000" indent="-381000">
              <a:spcBef>
                <a:spcPts val="2800"/>
              </a:spcBef>
              <a:buBlip>
                <a:blip r:embed="rId2"/>
              </a:buBlip>
              <a:defRPr sz="3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Shape 10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8" name="Shape 10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041400" y="1473200"/>
            <a:ext cx="10922000" cy="680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7"/>
              </a:buBlip>
            </a:lvl1pPr>
            <a:lvl2pPr>
              <a:buBlip>
                <a:blip r:embed="rId17"/>
              </a:buBlip>
            </a:lvl2pPr>
            <a:lvl3pPr>
              <a:buBlip>
                <a:blip r:embed="rId17"/>
              </a:buBlip>
            </a:lvl3pPr>
            <a:lvl4pPr>
              <a:buBlip>
                <a:blip r:embed="rId17"/>
              </a:buBlip>
            </a:lvl4pPr>
            <a:lvl5pPr>
              <a:buBlip>
                <a:blip r:embed="rId17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title"/>
          </p:nvPr>
        </p:nvSpPr>
        <p:spPr>
          <a:xfrm>
            <a:off x="1041400" y="254000"/>
            <a:ext cx="109220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6352743" y="9474200"/>
            <a:ext cx="312014" cy="2998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400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t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/>
          </p:cNvSpPr>
          <p:nvPr>
            <p:ph type="ctrTitle"/>
          </p:nvPr>
        </p:nvSpPr>
        <p:spPr>
          <a:xfrm>
            <a:off x="1422400" y="1028700"/>
            <a:ext cx="10541000" cy="26289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ctr" defTabSz="560831">
              <a:defRPr sz="6911"/>
            </a:lvl1pPr>
          </a:lstStyle>
          <a:p>
            <a:r>
              <a:t>APUSH Review: Key Concept 6.1, revised edition</a:t>
            </a:r>
          </a:p>
        </p:txBody>
      </p:sp>
      <p:sp>
        <p:nvSpPr>
          <p:cNvPr id="168" name="Shape 168"/>
          <p:cNvSpPr>
            <a:spLocks noGrp="1"/>
          </p:cNvSpPr>
          <p:nvPr>
            <p:ph type="subTitle" sz="quarter" idx="1"/>
          </p:nvPr>
        </p:nvSpPr>
        <p:spPr>
          <a:xfrm>
            <a:off x="1422400" y="3898900"/>
            <a:ext cx="10541000" cy="137160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EVERYTHING YOU NEED TO KNOW ABOUT KEY CONCEPT 6.1 TO SUCCEED IN APUSH!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KEY CONCEPT 6.1, III</a:t>
            </a:r>
          </a:p>
        </p:txBody>
      </p:sp>
      <p:sp>
        <p:nvSpPr>
          <p:cNvPr id="204" name="Shape 204"/>
          <p:cNvSpPr>
            <a:spLocks noGrp="1"/>
          </p:cNvSpPr>
          <p:nvPr>
            <p:ph type="body" idx="1"/>
          </p:nvPr>
        </p:nvSpPr>
        <p:spPr>
          <a:xfrm>
            <a:off x="381000" y="2032000"/>
            <a:ext cx="12306896" cy="7392393"/>
          </a:xfrm>
          <a:prstGeom prst="rect">
            <a:avLst/>
          </a:prstGeom>
        </p:spPr>
        <p:txBody>
          <a:bodyPr/>
          <a:lstStyle/>
          <a:p>
            <a:pPr marL="315594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C) People’s (Populist) Party:</a:t>
            </a:r>
          </a:p>
          <a:p>
            <a:pPr marL="631189" lvl="1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Called for a stronger governmental role in the economic system</a:t>
            </a:r>
          </a:p>
          <a:p>
            <a:pPr marL="946784" lvl="2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Causes:</a:t>
            </a:r>
          </a:p>
          <a:p>
            <a:pPr marL="1262379" lvl="3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Growth of corporate power</a:t>
            </a:r>
          </a:p>
          <a:p>
            <a:pPr marL="1577975" lvl="4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RRs - high rates hurt farmers</a:t>
            </a:r>
          </a:p>
          <a:p>
            <a:pPr marL="1262379" lvl="3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Economic instability - panics of 1873 and 1893 hurt farmers</a:t>
            </a:r>
          </a:p>
          <a:p>
            <a:pPr marL="946784" lvl="2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Goals: </a:t>
            </a:r>
          </a:p>
          <a:p>
            <a:pPr marL="1262379" lvl="3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Called for a stronger governmental role in the economic system</a:t>
            </a:r>
          </a:p>
          <a:p>
            <a:pPr marL="1577975" lvl="4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Graduated income tax; inflation of currency (help farmers), “free silver”</a:t>
            </a:r>
          </a:p>
          <a:p>
            <a:pPr marL="1262379" lvl="3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Political reform - direct election of senators; government ownership of RRs, telephones, and telegraphs</a:t>
            </a:r>
          </a:p>
        </p:txBody>
      </p:sp>
      <p:pic>
        <p:nvPicPr>
          <p:cNvPr id="205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27400" y="1246664"/>
            <a:ext cx="4530519" cy="5395436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Shape 206"/>
          <p:cNvSpPr/>
          <p:nvPr/>
        </p:nvSpPr>
        <p:spPr>
          <a:xfrm>
            <a:off x="6794500" y="387680"/>
            <a:ext cx="5517952" cy="3337654"/>
          </a:xfrm>
          <a:prstGeom prst="wedgeEllipseCallout">
            <a:avLst>
              <a:gd name="adj1" fmla="val -51064"/>
              <a:gd name="adj2" fmla="val 54143"/>
            </a:avLst>
          </a:prstGeom>
          <a:blipFill>
            <a:blip r:embed="rId4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DEDED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I ran for president in 1896 as a Populist and Democrat. I advocated “Free Silver”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0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0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0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0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0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20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xit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" grpId="1" build="p" bldLvl="5" animBg="1" advAuto="0"/>
      <p:bldP spid="205" grpId="3" animBg="1" advAuto="0"/>
      <p:bldP spid="205" grpId="5" animBg="1" advAuto="0"/>
      <p:bldP spid="206" grpId="2" animBg="1" advAuto="0"/>
      <p:bldP spid="206" grpId="4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Test Tips</a:t>
            </a:r>
          </a:p>
        </p:txBody>
      </p:sp>
      <p:sp>
        <p:nvSpPr>
          <p:cNvPr id="209" name="Shape 209"/>
          <p:cNvSpPr>
            <a:spLocks noGrp="1"/>
          </p:cNvSpPr>
          <p:nvPr>
            <p:ph type="body" idx="1"/>
          </p:nvPr>
        </p:nvSpPr>
        <p:spPr>
          <a:xfrm>
            <a:off x="381000" y="2032000"/>
            <a:ext cx="12306896" cy="7392393"/>
          </a:xfrm>
          <a:prstGeom prst="rect">
            <a:avLst/>
          </a:prstGeom>
        </p:spPr>
        <p:txBody>
          <a:bodyPr/>
          <a:lstStyle/>
          <a:p>
            <a:pPr marL="342264" indent="-342264" defTabSz="449833">
              <a:spcBef>
                <a:spcPts val="2400"/>
              </a:spcBef>
              <a:buBlip>
                <a:blip r:embed="rId2"/>
              </a:buBlip>
              <a:defRPr sz="2772"/>
            </a:pPr>
            <a:r>
              <a:t>Multiple-Choice and Short Answer:</a:t>
            </a:r>
          </a:p>
          <a:p>
            <a:pPr marL="684529" lvl="1" indent="-342264" defTabSz="449833">
              <a:spcBef>
                <a:spcPts val="2400"/>
              </a:spcBef>
              <a:buBlip>
                <a:blip r:embed="rId2"/>
              </a:buBlip>
              <a:defRPr sz="2772"/>
            </a:pPr>
            <a:r>
              <a:t>New business structures and their effects</a:t>
            </a:r>
          </a:p>
          <a:p>
            <a:pPr marL="684529" lvl="1" indent="-342264" defTabSz="449833">
              <a:spcBef>
                <a:spcPts val="2400"/>
              </a:spcBef>
              <a:buBlip>
                <a:blip r:embed="rId2"/>
              </a:buBlip>
              <a:defRPr sz="2772"/>
            </a:pPr>
            <a:r>
              <a:t>Role of government during this time</a:t>
            </a:r>
          </a:p>
          <a:p>
            <a:pPr marL="684529" lvl="1" indent="-342264" defTabSz="449833">
              <a:spcBef>
                <a:spcPts val="2400"/>
              </a:spcBef>
              <a:buBlip>
                <a:blip r:embed="rId2"/>
              </a:buBlip>
              <a:defRPr sz="2772"/>
            </a:pPr>
            <a:r>
              <a:t>Plight of farmers</a:t>
            </a:r>
          </a:p>
          <a:p>
            <a:pPr marL="684529" lvl="1" indent="-342264" defTabSz="449833">
              <a:spcBef>
                <a:spcPts val="2400"/>
              </a:spcBef>
              <a:buBlip>
                <a:blip r:embed="rId2"/>
              </a:buBlip>
              <a:defRPr sz="2772"/>
            </a:pPr>
            <a:r>
              <a:t>Goals of labor unions</a:t>
            </a:r>
          </a:p>
          <a:p>
            <a:pPr marL="684529" lvl="1" indent="-342264" defTabSz="449833">
              <a:spcBef>
                <a:spcPts val="2400"/>
              </a:spcBef>
              <a:buBlip>
                <a:blip r:embed="rId2"/>
              </a:buBlip>
              <a:defRPr sz="2772"/>
            </a:pPr>
            <a:r>
              <a:t>Sharecropping</a:t>
            </a:r>
          </a:p>
          <a:p>
            <a:pPr marL="684529" lvl="1" indent="-342264" defTabSz="449833">
              <a:spcBef>
                <a:spcPts val="2400"/>
              </a:spcBef>
              <a:buBlip>
                <a:blip r:embed="rId2"/>
              </a:buBlip>
              <a:defRPr sz="2772"/>
            </a:pPr>
            <a:r>
              <a:t>Populist Party</a:t>
            </a:r>
          </a:p>
          <a:p>
            <a:pPr marL="342264" indent="-342264" defTabSz="449833">
              <a:spcBef>
                <a:spcPts val="2400"/>
              </a:spcBef>
              <a:buBlip>
                <a:blip r:embed="rId2"/>
              </a:buBlip>
              <a:defRPr sz="2772"/>
            </a:pPr>
            <a:r>
              <a:t>Essays:</a:t>
            </a:r>
          </a:p>
          <a:p>
            <a:pPr marL="684529" lvl="1" indent="-342264" defTabSz="449833">
              <a:spcBef>
                <a:spcPts val="2400"/>
              </a:spcBef>
              <a:buBlip>
                <a:blip r:embed="rId2"/>
              </a:buBlip>
              <a:defRPr sz="2772"/>
            </a:pPr>
            <a:r>
              <a:t>Comparing the role of government during this time to other time periods </a:t>
            </a:r>
          </a:p>
          <a:p>
            <a:pPr marL="684529" lvl="1" indent="-342264" defTabSz="449833">
              <a:spcBef>
                <a:spcPts val="2400"/>
              </a:spcBef>
              <a:buBlip>
                <a:blip r:embed="rId2"/>
              </a:buBlip>
              <a:defRPr sz="2772"/>
            </a:pPr>
            <a:r>
              <a:t>Ways farmers and laborers responded to corporations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0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0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20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9" grpId="1" build="p" bldLvl="5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1635846" cy="2438400"/>
          </a:xfrm>
          <a:prstGeom prst="rect">
            <a:avLst/>
          </a:prstGeom>
        </p:spPr>
        <p:txBody>
          <a:bodyPr/>
          <a:lstStyle/>
          <a:p>
            <a:r>
              <a:t>See You Back Here For 6.2!</a:t>
            </a:r>
          </a:p>
        </p:txBody>
      </p:sp>
      <p:sp>
        <p:nvSpPr>
          <p:cNvPr id="212" name="Shape 212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Thanks for watching</a:t>
            </a:r>
          </a:p>
          <a:p>
            <a:pPr>
              <a:buBlip>
                <a:blip r:embed="rId2"/>
              </a:buBlip>
            </a:pPr>
            <a:r>
              <a:t>Best of luck in May!</a:t>
            </a:r>
          </a:p>
        </p:txBody>
      </p:sp>
      <p:pic>
        <p:nvPicPr>
          <p:cNvPr id="213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19835" y="2768600"/>
            <a:ext cx="4543729" cy="5715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KEY CONCEPT 6.1</a:t>
            </a:r>
          </a:p>
        </p:txBody>
      </p:sp>
      <p:sp>
        <p:nvSpPr>
          <p:cNvPr id="172" name="Shape 172"/>
          <p:cNvSpPr>
            <a:spLocks noGrp="1"/>
          </p:cNvSpPr>
          <p:nvPr>
            <p:ph type="body" idx="1"/>
          </p:nvPr>
        </p:nvSpPr>
        <p:spPr>
          <a:xfrm>
            <a:off x="431800" y="2032000"/>
            <a:ext cx="12204568" cy="7358592"/>
          </a:xfrm>
          <a:prstGeom prst="rect">
            <a:avLst/>
          </a:prstGeom>
        </p:spPr>
        <p:txBody>
          <a:bodyPr/>
          <a:lstStyle/>
          <a:p>
            <a:pPr marL="395604" indent="-395604" defTabSz="519937">
              <a:spcBef>
                <a:spcPts val="2800"/>
              </a:spcBef>
              <a:buBlip>
                <a:blip r:embed="rId2"/>
              </a:buBlip>
              <a:defRPr sz="3204"/>
            </a:pPr>
            <a:r>
              <a:t>“Technological advances, large-scale production methods, and the opening of new markets encouraged the rise of industrial capitalism in the United States.”</a:t>
            </a:r>
          </a:p>
          <a:p>
            <a:pPr marL="791209" lvl="1" indent="-395604" defTabSz="519937">
              <a:spcBef>
                <a:spcPts val="2800"/>
              </a:spcBef>
              <a:buBlip>
                <a:blip r:embed="rId2"/>
              </a:buBlip>
              <a:defRPr sz="3204"/>
            </a:pPr>
            <a:r>
              <a:t>Page 67</a:t>
            </a:r>
          </a:p>
          <a:p>
            <a:pPr marL="395604" indent="-395604" defTabSz="519937">
              <a:spcBef>
                <a:spcPts val="2800"/>
              </a:spcBef>
              <a:buBlip>
                <a:blip r:embed="rId2"/>
              </a:buBlip>
              <a:defRPr sz="3204"/>
            </a:pPr>
            <a:r>
              <a:t>Big Idea Questions:</a:t>
            </a:r>
          </a:p>
          <a:p>
            <a:pPr marL="791209" lvl="1" indent="-395604" defTabSz="519937">
              <a:spcBef>
                <a:spcPts val="2800"/>
              </a:spcBef>
              <a:buBlip>
                <a:blip r:embed="rId2"/>
              </a:buBlip>
              <a:defRPr sz="3204"/>
            </a:pPr>
            <a:r>
              <a:t>What was the relationship between businesses and government?</a:t>
            </a:r>
          </a:p>
          <a:p>
            <a:pPr marL="791209" lvl="1" indent="-395604" defTabSz="519937">
              <a:spcBef>
                <a:spcPts val="2800"/>
              </a:spcBef>
              <a:buBlip>
                <a:blip r:embed="rId2"/>
              </a:buBlip>
              <a:defRPr sz="3204"/>
            </a:pPr>
            <a:r>
              <a:t>In what ways did the South change and remain the same? (Change and Continuity over time)</a:t>
            </a:r>
          </a:p>
          <a:p>
            <a:pPr marL="791209" lvl="1" indent="-395604" defTabSz="519937">
              <a:spcBef>
                <a:spcPts val="2800"/>
              </a:spcBef>
              <a:buBlip>
                <a:blip r:embed="rId2"/>
              </a:buBlip>
              <a:defRPr sz="3204"/>
            </a:pPr>
            <a:r>
              <a:t>How did farmers and industrial workers respond to corporations?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" grpId="1" build="p" bldLvl="5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KEY CONCEPT 6.1, I</a:t>
            </a:r>
          </a:p>
        </p:txBody>
      </p:sp>
      <p:sp>
        <p:nvSpPr>
          <p:cNvPr id="175" name="Shape 175"/>
          <p:cNvSpPr>
            <a:spLocks noGrp="1"/>
          </p:cNvSpPr>
          <p:nvPr>
            <p:ph type="body" idx="1"/>
          </p:nvPr>
        </p:nvSpPr>
        <p:spPr>
          <a:xfrm>
            <a:off x="381000" y="2032000"/>
            <a:ext cx="12306896" cy="7392393"/>
          </a:xfrm>
          <a:prstGeom prst="rect">
            <a:avLst/>
          </a:prstGeom>
        </p:spPr>
        <p:txBody>
          <a:bodyPr/>
          <a:lstStyle/>
          <a:p>
            <a:pPr marL="382270" indent="-382270" defTabSz="502412">
              <a:spcBef>
                <a:spcPts val="2700"/>
              </a:spcBef>
              <a:buBlip>
                <a:blip r:embed="rId2"/>
              </a:buBlip>
              <a:defRPr sz="3096"/>
            </a:pPr>
            <a:r>
              <a:t>“Large-scale industrial production - accompanied by massive technological change, expanding international communication networks, and pro-growth government policies - generated rapid economic development and business consolidation.” - page 67</a:t>
            </a:r>
          </a:p>
          <a:p>
            <a:pPr marL="382270" indent="-382270" defTabSz="502412">
              <a:spcBef>
                <a:spcPts val="2700"/>
              </a:spcBef>
              <a:buBlip>
                <a:blip r:embed="rId2"/>
              </a:buBlip>
              <a:defRPr sz="3096"/>
            </a:pPr>
            <a:r>
              <a:t>A) How were new markets opened in North America after the Civil War?</a:t>
            </a:r>
          </a:p>
          <a:p>
            <a:pPr marL="764540" lvl="1" indent="-382270" defTabSz="502412">
              <a:spcBef>
                <a:spcPts val="2700"/>
              </a:spcBef>
              <a:buBlip>
                <a:blip r:embed="rId2"/>
              </a:buBlip>
              <a:defRPr sz="3096"/>
            </a:pPr>
            <a:r>
              <a:t>Government provided $ and land for construction of RRs</a:t>
            </a:r>
          </a:p>
          <a:p>
            <a:pPr marL="1146810" lvl="2" indent="-382270" defTabSz="502412">
              <a:spcBef>
                <a:spcPts val="2700"/>
              </a:spcBef>
              <a:buBlip>
                <a:blip r:embed="rId2"/>
              </a:buBlip>
              <a:defRPr sz="3096"/>
            </a:pPr>
            <a:r>
              <a:t>Pacific Railway Acts</a:t>
            </a:r>
          </a:p>
          <a:p>
            <a:pPr marL="764540" lvl="1" indent="-382270" defTabSz="502412">
              <a:spcBef>
                <a:spcPts val="2700"/>
              </a:spcBef>
              <a:buBlip>
                <a:blip r:embed="rId2"/>
              </a:buBlip>
              <a:defRPr sz="3096"/>
            </a:pPr>
            <a:r>
              <a:t>Telegraph lines were often linked with railroads</a:t>
            </a:r>
          </a:p>
          <a:p>
            <a:pPr marL="764540" lvl="1" indent="-382270" defTabSz="502412">
              <a:spcBef>
                <a:spcPts val="2700"/>
              </a:spcBef>
              <a:buBlip>
                <a:blip r:embed="rId2"/>
              </a:buBlip>
              <a:defRPr sz="3096"/>
            </a:pPr>
            <a:r>
              <a:t>Impacts of subsidies?</a:t>
            </a:r>
          </a:p>
          <a:p>
            <a:pPr marL="1146810" lvl="2" indent="-382270" defTabSz="502412">
              <a:spcBef>
                <a:spcPts val="2700"/>
              </a:spcBef>
              <a:buBlip>
                <a:blip r:embed="rId2"/>
              </a:buBlip>
              <a:defRPr sz="3096"/>
            </a:pPr>
            <a:r>
              <a:t>Growth of farms, cities, lumber industry</a:t>
            </a:r>
          </a:p>
        </p:txBody>
      </p:sp>
      <p:pic>
        <p:nvPicPr>
          <p:cNvPr id="176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79151" y="457200"/>
            <a:ext cx="6438249" cy="49022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5" grpId="1" build="p" bldLvl="5" animBg="1" advAuto="0"/>
      <p:bldP spid="176" grpId="2" animBg="1" advAuto="0"/>
      <p:bldP spid="176" grpId="3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KEY CONCEPT 6.1, I</a:t>
            </a:r>
          </a:p>
        </p:txBody>
      </p:sp>
      <p:sp>
        <p:nvSpPr>
          <p:cNvPr id="179" name="Shape 179"/>
          <p:cNvSpPr>
            <a:spLocks noGrp="1"/>
          </p:cNvSpPr>
          <p:nvPr>
            <p:ph type="body" idx="1"/>
          </p:nvPr>
        </p:nvSpPr>
        <p:spPr>
          <a:xfrm>
            <a:off x="296333" y="2032000"/>
            <a:ext cx="12412134" cy="7440877"/>
          </a:xfrm>
          <a:prstGeom prst="rect">
            <a:avLst/>
          </a:prstGeom>
        </p:spPr>
        <p:txBody>
          <a:bodyPr/>
          <a:lstStyle/>
          <a:p>
            <a:pPr marL="328929" indent="-328929" defTabSz="432308">
              <a:spcBef>
                <a:spcPts val="2300"/>
              </a:spcBef>
              <a:buBlip>
                <a:blip r:embed="rId2"/>
              </a:buBlip>
              <a:defRPr sz="2664"/>
            </a:pPr>
            <a:r>
              <a:t>B) Businesses increased the production of goods by:</a:t>
            </a:r>
          </a:p>
          <a:p>
            <a:pPr marL="657859" lvl="1" indent="-328929" defTabSz="432308">
              <a:spcBef>
                <a:spcPts val="2300"/>
              </a:spcBef>
              <a:buBlip>
                <a:blip r:embed="rId2"/>
              </a:buBlip>
              <a:defRPr sz="2664"/>
            </a:pPr>
            <a:r>
              <a:t>Technological advances: </a:t>
            </a:r>
          </a:p>
          <a:p>
            <a:pPr marL="986790" lvl="2" indent="-328929" defTabSz="432308">
              <a:spcBef>
                <a:spcPts val="2300"/>
              </a:spcBef>
              <a:buBlip>
                <a:blip r:embed="rId2"/>
              </a:buBlip>
              <a:defRPr sz="2664"/>
            </a:pPr>
            <a:r>
              <a:t>“Taylorism” - Frederick Taylor - focused on improving efficiency -  timed tasks,  specific tasks for workers</a:t>
            </a:r>
          </a:p>
          <a:p>
            <a:pPr marL="657859" lvl="1" indent="-328929" defTabSz="432308">
              <a:spcBef>
                <a:spcPts val="2300"/>
              </a:spcBef>
              <a:buBlip>
                <a:blip r:embed="rId2"/>
              </a:buBlip>
              <a:defRPr sz="2664"/>
            </a:pPr>
            <a:r>
              <a:t>Greater access to natural resources - lumber</a:t>
            </a:r>
          </a:p>
          <a:p>
            <a:pPr marL="657859" lvl="1" indent="-328929" defTabSz="432308">
              <a:spcBef>
                <a:spcPts val="2300"/>
              </a:spcBef>
              <a:buBlip>
                <a:blip r:embed="rId2"/>
              </a:buBlip>
              <a:defRPr sz="2664"/>
            </a:pPr>
            <a:r>
              <a:t>Redesigned financial and management structures:</a:t>
            </a:r>
          </a:p>
          <a:p>
            <a:pPr marL="986790" lvl="2" indent="-328929" defTabSz="432308">
              <a:spcBef>
                <a:spcPts val="2300"/>
              </a:spcBef>
              <a:buBlip>
                <a:blip r:embed="rId2"/>
              </a:buBlip>
              <a:defRPr sz="2664"/>
            </a:pPr>
            <a:r>
              <a:t>Monopolies - businesses sought to have sole control over an industry</a:t>
            </a:r>
          </a:p>
          <a:p>
            <a:pPr marL="657859" lvl="1" indent="-328929" defTabSz="432308">
              <a:spcBef>
                <a:spcPts val="2300"/>
              </a:spcBef>
              <a:buBlip>
                <a:blip r:embed="rId2"/>
              </a:buBlip>
              <a:defRPr sz="2664"/>
            </a:pPr>
            <a:r>
              <a:t>Marketing advances:</a:t>
            </a:r>
          </a:p>
          <a:p>
            <a:pPr marL="986790" lvl="2" indent="-328929" defTabSz="432308">
              <a:spcBef>
                <a:spcPts val="2300"/>
              </a:spcBef>
              <a:buBlip>
                <a:blip r:embed="rId2"/>
              </a:buBlip>
              <a:defRPr sz="2664"/>
            </a:pPr>
            <a:r>
              <a:t>Mail order catalogs - Sears - appealed to middle-class families</a:t>
            </a:r>
          </a:p>
          <a:p>
            <a:pPr marL="657859" lvl="1" indent="-328929" defTabSz="432308">
              <a:spcBef>
                <a:spcPts val="2300"/>
              </a:spcBef>
              <a:buBlip>
                <a:blip r:embed="rId2"/>
              </a:buBlip>
              <a:defRPr sz="2664"/>
            </a:pPr>
            <a:r>
              <a:t>Growing labor force:</a:t>
            </a:r>
          </a:p>
          <a:p>
            <a:pPr marL="986790" lvl="2" indent="-328929" defTabSz="432308">
              <a:spcBef>
                <a:spcPts val="2300"/>
              </a:spcBef>
              <a:buBlip>
                <a:blip r:embed="rId2"/>
              </a:buBlip>
              <a:defRPr sz="2664"/>
            </a:pPr>
            <a:r>
              <a:t>Large supply of workers</a:t>
            </a:r>
          </a:p>
        </p:txBody>
      </p:sp>
      <p:pic>
        <p:nvPicPr>
          <p:cNvPr id="180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34600" y="5511800"/>
            <a:ext cx="2794000" cy="4216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666614" y="376105"/>
            <a:ext cx="5671572" cy="71191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1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17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xit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1" build="p" bldLvl="5" animBg="1" advAuto="0"/>
      <p:bldP spid="180" grpId="2" animBg="1" advAuto="0"/>
      <p:bldP spid="180" grpId="3" animBg="1" advAuto="0"/>
      <p:bldP spid="181" grpId="4" animBg="1" advAuto="0"/>
      <p:bldP spid="181" grpId="5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/>
          </p:cNvSpPr>
          <p:nvPr>
            <p:ph type="title"/>
          </p:nvPr>
        </p:nvSpPr>
        <p:spPr>
          <a:xfrm>
            <a:off x="1041400" y="-21167"/>
            <a:ext cx="10922000" cy="1605559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KEY CONCEPT 6.1, I</a:t>
            </a:r>
          </a:p>
        </p:txBody>
      </p:sp>
      <p:sp>
        <p:nvSpPr>
          <p:cNvPr id="184" name="Shape 184"/>
          <p:cNvSpPr>
            <a:spLocks noGrp="1"/>
          </p:cNvSpPr>
          <p:nvPr>
            <p:ph type="body" idx="1"/>
          </p:nvPr>
        </p:nvSpPr>
        <p:spPr>
          <a:xfrm>
            <a:off x="296333" y="1325033"/>
            <a:ext cx="12412134" cy="8176750"/>
          </a:xfrm>
          <a:prstGeom prst="rect">
            <a:avLst/>
          </a:prstGeom>
        </p:spPr>
        <p:txBody>
          <a:bodyPr/>
          <a:lstStyle/>
          <a:p>
            <a:pPr marL="248920" indent="-248920" defTabSz="327152">
              <a:spcBef>
                <a:spcPts val="1700"/>
              </a:spcBef>
              <a:buBlip>
                <a:blip r:embed="rId2"/>
              </a:buBlip>
              <a:defRPr sz="2016"/>
            </a:pPr>
            <a:r>
              <a:t>C) Impact of the Industrial Revolution?</a:t>
            </a:r>
          </a:p>
          <a:p>
            <a:pPr marL="746759" lvl="2" indent="-248920" defTabSz="327152">
              <a:spcBef>
                <a:spcPts val="1700"/>
              </a:spcBef>
              <a:buBlip>
                <a:blip r:embed="rId2"/>
              </a:buBlip>
              <a:defRPr sz="2016"/>
            </a:pPr>
            <a:r>
              <a:t>Price of goods decreased and workers’ wages increased</a:t>
            </a:r>
          </a:p>
          <a:p>
            <a:pPr marL="746759" lvl="2" indent="-248920" defTabSz="327152">
              <a:spcBef>
                <a:spcPts val="1700"/>
              </a:spcBef>
              <a:buBlip>
                <a:blip r:embed="rId2"/>
              </a:buBlip>
              <a:defRPr sz="2016"/>
            </a:pPr>
            <a:r>
              <a:t>New goods and services emerged - sewing machines, sporting equipment, other household items</a:t>
            </a:r>
          </a:p>
          <a:p>
            <a:pPr marL="746759" lvl="2" indent="-248920" defTabSz="327152">
              <a:spcBef>
                <a:spcPts val="1700"/>
              </a:spcBef>
              <a:buBlip>
                <a:blip r:embed="rId2"/>
              </a:buBlip>
              <a:defRPr sz="2016"/>
            </a:pPr>
            <a:r>
              <a:t>Americans’ standards of living improved  </a:t>
            </a:r>
          </a:p>
          <a:p>
            <a:pPr marL="746759" lvl="2" indent="-248920" defTabSz="327152">
              <a:spcBef>
                <a:spcPts val="1700"/>
              </a:spcBef>
              <a:buBlip>
                <a:blip r:embed="rId2"/>
              </a:buBlip>
              <a:defRPr sz="2016"/>
            </a:pPr>
            <a:r>
              <a:t>However, a gap grew between the rich and poor</a:t>
            </a:r>
          </a:p>
          <a:p>
            <a:pPr marL="248920" indent="-248920" defTabSz="327152">
              <a:spcBef>
                <a:spcPts val="1700"/>
              </a:spcBef>
              <a:buBlip>
                <a:blip r:embed="rId2"/>
              </a:buBlip>
              <a:defRPr sz="2016"/>
            </a:pPr>
            <a:r>
              <a:t>D) Business leaders sought to increase profits by consolidating businesses into:</a:t>
            </a:r>
          </a:p>
          <a:p>
            <a:pPr marL="497840" lvl="1" indent="-248920" defTabSz="327152">
              <a:spcBef>
                <a:spcPts val="1700"/>
              </a:spcBef>
              <a:buBlip>
                <a:blip r:embed="rId2"/>
              </a:buBlip>
              <a:defRPr sz="2016"/>
            </a:pPr>
            <a:r>
              <a:t>Trusts - associated with monopolies </a:t>
            </a:r>
          </a:p>
          <a:p>
            <a:pPr marL="497840" lvl="1" indent="-248920" defTabSz="327152">
              <a:spcBef>
                <a:spcPts val="1700"/>
              </a:spcBef>
              <a:buBlip>
                <a:blip r:embed="rId2"/>
              </a:buBlip>
              <a:defRPr sz="2016"/>
            </a:pPr>
            <a:r>
              <a:t>Holding companies - one company that owns stock in several other companies, thus controlling them</a:t>
            </a:r>
          </a:p>
          <a:p>
            <a:pPr marL="248920" indent="-248920" defTabSz="327152">
              <a:spcBef>
                <a:spcPts val="1700"/>
              </a:spcBef>
              <a:buBlip>
                <a:blip r:embed="rId2"/>
              </a:buBlip>
              <a:defRPr sz="2016"/>
            </a:pPr>
            <a:r>
              <a:t>E) Businesses and policymakers sought markets and resources in:</a:t>
            </a:r>
          </a:p>
          <a:p>
            <a:pPr marL="497840" lvl="1" indent="-248920" defTabSz="327152">
              <a:spcBef>
                <a:spcPts val="1700"/>
              </a:spcBef>
              <a:buBlip>
                <a:blip r:embed="rId2"/>
              </a:buBlip>
              <a:defRPr sz="2016"/>
            </a:pPr>
            <a:r>
              <a:t>Pacific Rim - Hawaii - calls for annexation in the 1890s (sugar)</a:t>
            </a:r>
          </a:p>
          <a:p>
            <a:pPr marL="497840" lvl="1" indent="-248920" defTabSz="327152">
              <a:spcBef>
                <a:spcPts val="1700"/>
              </a:spcBef>
              <a:buBlip>
                <a:blip r:embed="rId2"/>
              </a:buBlip>
              <a:defRPr sz="2016"/>
            </a:pPr>
            <a:r>
              <a:t>Asia - Philippines - gained in 1898 (Spanish American War)</a:t>
            </a:r>
          </a:p>
          <a:p>
            <a:pPr marL="746759" lvl="2" indent="-248920" defTabSz="327152">
              <a:spcBef>
                <a:spcPts val="1700"/>
              </a:spcBef>
              <a:buBlip>
                <a:blip r:embed="rId2"/>
              </a:buBlip>
              <a:defRPr sz="2016"/>
            </a:pPr>
            <a:r>
              <a:t>1899 - Open Door Policy in China - US sought to trade freely with China</a:t>
            </a:r>
          </a:p>
          <a:p>
            <a:pPr marL="497840" lvl="1" indent="-248920" defTabSz="327152">
              <a:spcBef>
                <a:spcPts val="1700"/>
              </a:spcBef>
              <a:buBlip>
                <a:blip r:embed="rId2"/>
              </a:buBlip>
              <a:defRPr sz="2016"/>
            </a:pPr>
            <a:r>
              <a:t>Latin America - “Big Brother” policy - James G. Blaine</a:t>
            </a:r>
          </a:p>
          <a:p>
            <a:pPr marL="746759" lvl="2" indent="-248920" defTabSz="327152">
              <a:spcBef>
                <a:spcPts val="1700"/>
              </a:spcBef>
              <a:buBlip>
                <a:blip r:embed="rId2"/>
              </a:buBlip>
              <a:defRPr sz="2016"/>
            </a:pPr>
            <a:r>
              <a:t>Opened up markets to the US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8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18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8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18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18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18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" grpId="1" build="p" bldLvl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KEY CONCEPT 6.1, II</a:t>
            </a:r>
          </a:p>
        </p:txBody>
      </p:sp>
      <p:sp>
        <p:nvSpPr>
          <p:cNvPr id="187" name="Shape 187"/>
          <p:cNvSpPr>
            <a:spLocks noGrp="1"/>
          </p:cNvSpPr>
          <p:nvPr>
            <p:ph type="body" idx="1"/>
          </p:nvPr>
        </p:nvSpPr>
        <p:spPr>
          <a:xfrm>
            <a:off x="381000" y="2032000"/>
            <a:ext cx="12306896" cy="7392393"/>
          </a:xfrm>
          <a:prstGeom prst="rect">
            <a:avLst/>
          </a:prstGeom>
        </p:spPr>
        <p:txBody>
          <a:bodyPr/>
          <a:lstStyle/>
          <a:p>
            <a:pPr marL="364489" indent="-364489" defTabSz="479044">
              <a:spcBef>
                <a:spcPts val="2600"/>
              </a:spcBef>
              <a:buBlip>
                <a:blip r:embed="rId2"/>
              </a:buBlip>
              <a:defRPr sz="2952"/>
            </a:pPr>
            <a:r>
              <a:t>“A variety of perspectives on the economy and labor developed during a time of financial panics and downturns.” - page 68</a:t>
            </a:r>
          </a:p>
          <a:p>
            <a:pPr marL="364489" indent="-364489" defTabSz="479044">
              <a:spcBef>
                <a:spcPts val="2600"/>
              </a:spcBef>
              <a:buBlip>
                <a:blip r:embed="rId2"/>
              </a:buBlip>
              <a:defRPr sz="2952"/>
            </a:pPr>
            <a:r>
              <a:t>A) Laissez-faire (Government would keep its “hands off” the economy):</a:t>
            </a:r>
          </a:p>
          <a:p>
            <a:pPr marL="728979" lvl="1" indent="-364489" defTabSz="479044">
              <a:spcBef>
                <a:spcPts val="2600"/>
              </a:spcBef>
              <a:buBlip>
                <a:blip r:embed="rId2"/>
              </a:buBlip>
              <a:defRPr sz="2952"/>
            </a:pPr>
            <a:r>
              <a:t>Became a dominant economic philosophy, very little government regulation of industries </a:t>
            </a:r>
          </a:p>
          <a:p>
            <a:pPr marL="364489" indent="-364489" defTabSz="479044">
              <a:spcBef>
                <a:spcPts val="2600"/>
              </a:spcBef>
              <a:buBlip>
                <a:blip r:embed="rId2"/>
              </a:buBlip>
              <a:defRPr sz="2952"/>
            </a:pPr>
            <a:r>
              <a:t>B) Expansion of industrial workforce:</a:t>
            </a:r>
          </a:p>
          <a:p>
            <a:pPr marL="728979" lvl="1" indent="-364489" defTabSz="479044">
              <a:spcBef>
                <a:spcPts val="2600"/>
              </a:spcBef>
              <a:buBlip>
                <a:blip r:embed="rId2"/>
              </a:buBlip>
              <a:defRPr sz="2952"/>
            </a:pPr>
            <a:r>
              <a:t>Internal migration - farmers moved to cities to work in factories</a:t>
            </a:r>
          </a:p>
          <a:p>
            <a:pPr marL="728979" lvl="1" indent="-364489" defTabSz="479044">
              <a:spcBef>
                <a:spcPts val="2600"/>
              </a:spcBef>
              <a:buBlip>
                <a:blip r:embed="rId2"/>
              </a:buBlip>
              <a:defRPr sz="2952"/>
            </a:pPr>
            <a:r>
              <a:t>International migration - “New” Immigration, predominantly Southern and Eastern Europe, China as well </a:t>
            </a:r>
          </a:p>
          <a:p>
            <a:pPr marL="728979" lvl="1" indent="-364489" defTabSz="479044">
              <a:spcBef>
                <a:spcPts val="2600"/>
              </a:spcBef>
              <a:buBlip>
                <a:blip r:embed="rId2"/>
              </a:buBlip>
              <a:defRPr sz="2952"/>
            </a:pPr>
            <a:r>
              <a:t>Child labor increased - many families relied on children for wages</a:t>
            </a:r>
          </a:p>
          <a:p>
            <a:pPr marL="364489" indent="-364489" defTabSz="479044">
              <a:spcBef>
                <a:spcPts val="2600"/>
              </a:spcBef>
              <a:buBlip>
                <a:blip r:embed="rId2"/>
              </a:buBlip>
              <a:defRPr sz="2952"/>
            </a:pPr>
            <a:r>
              <a:t>Huge supply of workers led to lower wages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7" grpId="1" build="p" bldLvl="5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>
            <a:spLocks noGrp="1"/>
          </p:cNvSpPr>
          <p:nvPr>
            <p:ph type="title"/>
          </p:nvPr>
        </p:nvSpPr>
        <p:spPr>
          <a:xfrm>
            <a:off x="1041400" y="12700"/>
            <a:ext cx="10922000" cy="1908969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KEY CONCEPT 6.1, II</a:t>
            </a:r>
          </a:p>
        </p:txBody>
      </p:sp>
      <p:sp>
        <p:nvSpPr>
          <p:cNvPr id="190" name="Shape 190"/>
          <p:cNvSpPr>
            <a:spLocks noGrp="1"/>
          </p:cNvSpPr>
          <p:nvPr>
            <p:ph type="body" idx="1"/>
          </p:nvPr>
        </p:nvSpPr>
        <p:spPr>
          <a:xfrm>
            <a:off x="381000" y="1533590"/>
            <a:ext cx="12306896" cy="7890803"/>
          </a:xfrm>
          <a:prstGeom prst="rect">
            <a:avLst/>
          </a:prstGeom>
        </p:spPr>
        <p:txBody>
          <a:bodyPr/>
          <a:lstStyle/>
          <a:p>
            <a:pPr marL="275590" indent="-275590" defTabSz="362204">
              <a:spcBef>
                <a:spcPts val="1900"/>
              </a:spcBef>
              <a:buBlip>
                <a:blip r:embed="rId2"/>
              </a:buBlip>
              <a:defRPr sz="2232"/>
            </a:pPr>
            <a:r>
              <a:t>C) Labor vs. Management:</a:t>
            </a:r>
          </a:p>
          <a:p>
            <a:pPr marL="551180" lvl="1" indent="-275590" defTabSz="362204">
              <a:spcBef>
                <a:spcPts val="1900"/>
              </a:spcBef>
              <a:buBlip>
                <a:blip r:embed="rId2"/>
              </a:buBlip>
              <a:defRPr sz="2232"/>
            </a:pPr>
            <a:r>
              <a:t>Battled over wages and working conditions</a:t>
            </a:r>
          </a:p>
          <a:p>
            <a:pPr marL="551180" lvl="1" indent="-275590" defTabSz="362204">
              <a:spcBef>
                <a:spcPts val="1900"/>
              </a:spcBef>
              <a:buBlip>
                <a:blip r:embed="rId2"/>
              </a:buBlip>
              <a:defRPr sz="2232"/>
            </a:pPr>
            <a:r>
              <a:t>Local and national unions emerged to confront businesses</a:t>
            </a:r>
          </a:p>
          <a:p>
            <a:pPr marL="826769" lvl="2" indent="-275590" defTabSz="362204">
              <a:spcBef>
                <a:spcPts val="1900"/>
              </a:spcBef>
              <a:buBlip>
                <a:blip r:embed="rId2"/>
              </a:buBlip>
              <a:defRPr sz="2232"/>
            </a:pPr>
            <a:r>
              <a:t>Knights of Labor - Terrance Powderly - skilled AND unskilled workers, women, and African Americans; downfall was the Haymarket Square Riot</a:t>
            </a:r>
          </a:p>
          <a:p>
            <a:pPr marL="826769" lvl="2" indent="-275590" defTabSz="362204">
              <a:spcBef>
                <a:spcPts val="1900"/>
              </a:spcBef>
              <a:buBlip>
                <a:blip r:embed="rId2"/>
              </a:buBlip>
              <a:defRPr sz="2232"/>
            </a:pPr>
            <a:r>
              <a:t>American Federation of Labor - Samuel Gompers - skilled workers only; focused on “bread and butter issues”</a:t>
            </a:r>
          </a:p>
          <a:p>
            <a:pPr marL="826769" lvl="2" indent="-275590" defTabSz="362204">
              <a:spcBef>
                <a:spcPts val="1900"/>
              </a:spcBef>
              <a:buBlip>
                <a:blip r:embed="rId2"/>
              </a:buBlip>
              <a:defRPr sz="2232"/>
            </a:pPr>
            <a:r>
              <a:t>Unions hoped to improve working conditions and wages</a:t>
            </a:r>
          </a:p>
          <a:p>
            <a:pPr marL="275590" indent="-275590" defTabSz="362204">
              <a:spcBef>
                <a:spcPts val="1900"/>
              </a:spcBef>
              <a:buBlip>
                <a:blip r:embed="rId2"/>
              </a:buBlip>
              <a:defRPr sz="2232"/>
            </a:pPr>
            <a:r>
              <a:t>D) The South began to industrialize:</a:t>
            </a:r>
          </a:p>
          <a:p>
            <a:pPr marL="551180" lvl="1" indent="-275590" defTabSz="362204">
              <a:spcBef>
                <a:spcPts val="1900"/>
              </a:spcBef>
              <a:buBlip>
                <a:blip r:embed="rId2"/>
              </a:buBlip>
              <a:defRPr sz="2232"/>
            </a:pPr>
            <a:r>
              <a:t>Leaders called for a “</a:t>
            </a:r>
            <a:r>
              <a:rPr b="1" i="1" u="sng"/>
              <a:t>New South</a:t>
            </a:r>
            <a:r>
              <a:t>” - Henry Grady, editor of the Atlantic Constitution, called for increased industrialization in the South; textile factories began to appear in the South</a:t>
            </a:r>
          </a:p>
          <a:p>
            <a:pPr marL="551180" lvl="1" indent="-275590" defTabSz="362204">
              <a:spcBef>
                <a:spcPts val="1900"/>
              </a:spcBef>
              <a:buBlip>
                <a:blip r:embed="rId2"/>
              </a:buBlip>
              <a:defRPr sz="2232"/>
            </a:pPr>
            <a:r>
              <a:t>Sharecropping and tenant farming remained throughout much of the South:</a:t>
            </a:r>
          </a:p>
          <a:p>
            <a:pPr marL="826769" lvl="2" indent="-275590" defTabSz="362204">
              <a:spcBef>
                <a:spcPts val="1900"/>
              </a:spcBef>
              <a:buBlip>
                <a:blip r:embed="rId2"/>
              </a:buBlip>
              <a:defRPr sz="2232"/>
            </a:pPr>
            <a:r>
              <a:t>Payment in land in the form of cash (tenant) or crops (sharecropping)</a:t>
            </a:r>
          </a:p>
          <a:p>
            <a:pPr marL="826769" lvl="2" indent="-275590" defTabSz="362204">
              <a:spcBef>
                <a:spcPts val="1900"/>
              </a:spcBef>
              <a:buBlip>
                <a:blip r:embed="rId2"/>
              </a:buBlip>
              <a:defRPr sz="2232"/>
            </a:pPr>
            <a:r>
              <a:t>Many African Americans were sharecroppers throughout the 1800s</a:t>
            </a:r>
          </a:p>
        </p:txBody>
      </p:sp>
      <p:pic>
        <p:nvPicPr>
          <p:cNvPr id="191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44566" y="46538"/>
            <a:ext cx="2439590" cy="36152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61128" y="153458"/>
            <a:ext cx="4336720" cy="43367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pasted-image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938457" y="1725083"/>
            <a:ext cx="3365501" cy="4813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19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19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19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xit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" grpId="1" build="p" bldLvl="5" animBg="1" advAuto="0"/>
      <p:bldP spid="191" grpId="2" animBg="1" advAuto="0"/>
      <p:bldP spid="192" grpId="3" animBg="1" advAuto="0"/>
      <p:bldP spid="192" grpId="5" animBg="1" advAuto="0"/>
      <p:bldP spid="193" grpId="4" animBg="1" advAuto="0"/>
      <p:bldP spid="193" grpId="6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KEY CONCEPT 6.1, III</a:t>
            </a:r>
          </a:p>
        </p:txBody>
      </p:sp>
      <p:sp>
        <p:nvSpPr>
          <p:cNvPr id="196" name="Shape 196"/>
          <p:cNvSpPr>
            <a:spLocks noGrp="1"/>
          </p:cNvSpPr>
          <p:nvPr>
            <p:ph type="body" idx="1"/>
          </p:nvPr>
        </p:nvSpPr>
        <p:spPr>
          <a:xfrm>
            <a:off x="381000" y="2032000"/>
            <a:ext cx="12306896" cy="7392393"/>
          </a:xfrm>
          <a:prstGeom prst="rect">
            <a:avLst/>
          </a:prstGeom>
        </p:spPr>
        <p:txBody>
          <a:bodyPr/>
          <a:lstStyle/>
          <a:p>
            <a:pPr marL="417830" indent="-417830" defTabSz="549148">
              <a:spcBef>
                <a:spcPts val="3000"/>
              </a:spcBef>
              <a:buBlip>
                <a:blip r:embed="rId2"/>
              </a:buBlip>
              <a:defRPr sz="3384"/>
            </a:pPr>
            <a:r>
              <a:t>“New systems of production and transportation enabled consolidation within agriculture, which, along with periods of instability, spurred a variety of responses from farmers.” - page 69</a:t>
            </a:r>
          </a:p>
          <a:p>
            <a:pPr marL="417830" indent="-417830" defTabSz="549148">
              <a:spcBef>
                <a:spcPts val="3000"/>
              </a:spcBef>
              <a:buBlip>
                <a:blip r:embed="rId2"/>
              </a:buBlip>
              <a:defRPr sz="3384"/>
            </a:pPr>
            <a:r>
              <a:t>A) Increase in agricultural production: </a:t>
            </a:r>
          </a:p>
          <a:p>
            <a:pPr marL="835660" lvl="1" indent="-417830" defTabSz="549148">
              <a:spcBef>
                <a:spcPts val="3000"/>
              </a:spcBef>
              <a:buBlip>
                <a:blip r:embed="rId2"/>
              </a:buBlip>
              <a:defRPr sz="3384"/>
            </a:pPr>
            <a:r>
              <a:t>Mechanized tractors, reapers, etc. allowed for less reliance on animals and allowed for faster cultivation of crops</a:t>
            </a:r>
          </a:p>
          <a:p>
            <a:pPr marL="835660" lvl="1" indent="-417830" defTabSz="549148">
              <a:spcBef>
                <a:spcPts val="3000"/>
              </a:spcBef>
              <a:buBlip>
                <a:blip r:embed="rId2"/>
              </a:buBlip>
              <a:defRPr sz="3384"/>
            </a:pPr>
            <a:r>
              <a:t>Grain elevators allowed for storing crops and transporting to RRs more easily</a:t>
            </a:r>
          </a:p>
          <a:p>
            <a:pPr marL="417830" indent="-417830" defTabSz="549148">
              <a:spcBef>
                <a:spcPts val="3000"/>
              </a:spcBef>
              <a:buBlip>
                <a:blip r:embed="rId2"/>
              </a:buBlip>
              <a:defRPr sz="3384"/>
            </a:pPr>
            <a:r>
              <a:t>The increased production of goods led to a decrease in food prices </a:t>
            </a:r>
          </a:p>
        </p:txBody>
      </p:sp>
      <p:pic>
        <p:nvPicPr>
          <p:cNvPr id="197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74800" y="-31750"/>
            <a:ext cx="10160000" cy="6769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6" grpId="1" build="p" bldLvl="5" animBg="1" advAuto="0"/>
      <p:bldP spid="197" grpId="2" animBg="1" advAuto="0"/>
      <p:bldP spid="197" grpId="3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KEY CONCEPT 6.1, III</a:t>
            </a:r>
          </a:p>
        </p:txBody>
      </p:sp>
      <p:sp>
        <p:nvSpPr>
          <p:cNvPr id="200" name="Shape 200"/>
          <p:cNvSpPr>
            <a:spLocks noGrp="1"/>
          </p:cNvSpPr>
          <p:nvPr>
            <p:ph type="body" idx="1"/>
          </p:nvPr>
        </p:nvSpPr>
        <p:spPr>
          <a:xfrm>
            <a:off x="381000" y="2032000"/>
            <a:ext cx="12306896" cy="7392393"/>
          </a:xfrm>
          <a:prstGeom prst="rect">
            <a:avLst/>
          </a:prstGeom>
        </p:spPr>
        <p:txBody>
          <a:bodyPr/>
          <a:lstStyle/>
          <a:p>
            <a:pPr marL="368934" indent="-368934" defTabSz="484886">
              <a:spcBef>
                <a:spcPts val="2600"/>
              </a:spcBef>
              <a:buBlip>
                <a:blip r:embed="rId2"/>
              </a:buBlip>
              <a:defRPr sz="2988"/>
            </a:pPr>
            <a:r>
              <a:t>B) How did farmers respond to consolidation in businesses and RRs?</a:t>
            </a:r>
          </a:p>
          <a:p>
            <a:pPr marL="737869" lvl="1" indent="-368934" defTabSz="484886">
              <a:spcBef>
                <a:spcPts val="2600"/>
              </a:spcBef>
              <a:buBlip>
                <a:blip r:embed="rId2"/>
              </a:buBlip>
              <a:defRPr sz="2988"/>
            </a:pPr>
            <a:r>
              <a:t>Created local and regional cooperative organizations:</a:t>
            </a:r>
          </a:p>
          <a:p>
            <a:pPr marL="1106805" lvl="2" indent="-368934" defTabSz="484886">
              <a:spcBef>
                <a:spcPts val="2600"/>
              </a:spcBef>
              <a:buBlip>
                <a:blip r:embed="rId2"/>
              </a:buBlip>
              <a:defRPr sz="2988"/>
            </a:pPr>
            <a:r>
              <a:t>The Grange (1860s): sought to bring farmers together to share techniques</a:t>
            </a:r>
          </a:p>
          <a:p>
            <a:pPr marL="1475739" lvl="3" indent="-368934" defTabSz="484886">
              <a:spcBef>
                <a:spcPts val="2600"/>
              </a:spcBef>
              <a:buBlip>
                <a:blip r:embed="rId2"/>
              </a:buBlip>
              <a:defRPr sz="2988"/>
            </a:pPr>
            <a:r>
              <a:t>Hoped to elect state legislatures favorable to their programs</a:t>
            </a:r>
          </a:p>
          <a:p>
            <a:pPr marL="1475739" lvl="3" indent="-368934" defTabSz="484886">
              <a:spcBef>
                <a:spcPts val="2600"/>
              </a:spcBef>
              <a:buBlip>
                <a:blip r:embed="rId2"/>
              </a:buBlip>
              <a:defRPr sz="2988"/>
            </a:pPr>
            <a:r>
              <a:t>Granger laws - state laws that regulated RRs</a:t>
            </a:r>
          </a:p>
          <a:p>
            <a:pPr marL="1106805" lvl="2" indent="-368934" defTabSz="484886">
              <a:spcBef>
                <a:spcPts val="2600"/>
              </a:spcBef>
              <a:buBlip>
                <a:blip r:embed="rId2"/>
              </a:buBlip>
              <a:defRPr sz="2988"/>
            </a:pPr>
            <a:r>
              <a:t>Southern Farmers’ Alliance: mostly a local organization</a:t>
            </a:r>
          </a:p>
          <a:p>
            <a:pPr marL="1475739" lvl="3" indent="-368934" defTabSz="484886">
              <a:spcBef>
                <a:spcPts val="2600"/>
              </a:spcBef>
              <a:buBlip>
                <a:blip r:embed="rId2"/>
              </a:buBlip>
              <a:defRPr sz="2988"/>
            </a:pPr>
            <a:r>
              <a:t>Established stores and banks; excluded blacks……</a:t>
            </a:r>
          </a:p>
          <a:p>
            <a:pPr marL="1106805" lvl="2" indent="-368934" defTabSz="484886">
              <a:spcBef>
                <a:spcPts val="2600"/>
              </a:spcBef>
              <a:buBlip>
                <a:blip r:embed="rId2"/>
              </a:buBlip>
              <a:defRPr sz="2988"/>
            </a:pPr>
            <a:r>
              <a:t>Colored Farmers’ Alliance:</a:t>
            </a:r>
          </a:p>
          <a:p>
            <a:pPr marL="1475739" lvl="3" indent="-368934" defTabSz="484886">
              <a:spcBef>
                <a:spcPts val="2600"/>
              </a:spcBef>
              <a:buBlip>
                <a:blip r:embed="rId2"/>
              </a:buBlip>
              <a:defRPr sz="2988"/>
            </a:pPr>
            <a:r>
              <a:t>Mostly in the southern US</a:t>
            </a:r>
          </a:p>
        </p:txBody>
      </p:sp>
      <p:pic>
        <p:nvPicPr>
          <p:cNvPr id="201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033828" y="5386056"/>
            <a:ext cx="3772006" cy="43294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" grpId="1" build="p" bldLvl="5" animBg="1" advAuto="0"/>
      <p:bldP spid="201" grpId="2" animBg="1" advAuto="0"/>
      <p:bldP spid="201" grpId="3" animBg="1" advAuto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ueprint">
  <a:themeElements>
    <a:clrScheme name="Blueprint">
      <a:dk1>
        <a:srgbClr val="AB7655"/>
      </a:dk1>
      <a:lt1>
        <a:srgbClr val="558AAB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ueprint">
  <a:themeElements>
    <a:clrScheme name="Bluepri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1024</Words>
  <Application>Microsoft Office PowerPoint</Application>
  <PresentationFormat>Custom</PresentationFormat>
  <Paragraphs>106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Helvetica</vt:lpstr>
      <vt:lpstr>Helvetica Neue</vt:lpstr>
      <vt:lpstr>Helvetica Neue Bold Condensed</vt:lpstr>
      <vt:lpstr>Helvetica Neue Light</vt:lpstr>
      <vt:lpstr>Blueprint</vt:lpstr>
      <vt:lpstr>APUSH Review: Key Concept 6.1, revised edition</vt:lpstr>
      <vt:lpstr>KEY CONCEPT 6.1</vt:lpstr>
      <vt:lpstr>KEY CONCEPT 6.1, I</vt:lpstr>
      <vt:lpstr>KEY CONCEPT 6.1, I</vt:lpstr>
      <vt:lpstr>KEY CONCEPT 6.1, I</vt:lpstr>
      <vt:lpstr>KEY CONCEPT 6.1, II</vt:lpstr>
      <vt:lpstr>KEY CONCEPT 6.1, II</vt:lpstr>
      <vt:lpstr>KEY CONCEPT 6.1, III</vt:lpstr>
      <vt:lpstr>KEY CONCEPT 6.1, III</vt:lpstr>
      <vt:lpstr>KEY CONCEPT 6.1, III</vt:lpstr>
      <vt:lpstr>Test Tips</vt:lpstr>
      <vt:lpstr>See You Back Here For 6.2!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APUSH Review: Key Concept 6.1, revised edition</dc:title>
  <dc:creator>Matthew Cirbo</dc:creator>
  <cp:lastModifiedBy>Matthew Cirbo</cp:lastModifiedBy>
  <cp:revision>1</cp:revision>
  <dcterms:modified xsi:type="dcterms:W3CDTF">2016-03-18T14:45:01Z</dcterms:modified>
</cp:coreProperties>
</file>